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455" r:id="rId2"/>
    <p:sldId id="2147376148" r:id="rId3"/>
    <p:sldId id="2147376149" r:id="rId4"/>
    <p:sldId id="2147376150" r:id="rId5"/>
    <p:sldId id="1458" r:id="rId6"/>
    <p:sldId id="1457" r:id="rId7"/>
    <p:sldId id="1456" r:id="rId8"/>
    <p:sldId id="1476" r:id="rId9"/>
    <p:sldId id="2147376151" r:id="rId10"/>
    <p:sldId id="257" r:id="rId11"/>
    <p:sldId id="2147376152" r:id="rId12"/>
    <p:sldId id="2147376153" r:id="rId13"/>
    <p:sldId id="2147376154" r:id="rId14"/>
    <p:sldId id="2147376155" r:id="rId15"/>
    <p:sldId id="2147376156" r:id="rId16"/>
    <p:sldId id="2147376157" r:id="rId17"/>
    <p:sldId id="2147376158" r:id="rId18"/>
    <p:sldId id="2147376159" r:id="rId19"/>
    <p:sldId id="2147376160" r:id="rId20"/>
    <p:sldId id="2147376161" r:id="rId21"/>
    <p:sldId id="2147376162" r:id="rId22"/>
    <p:sldId id="2147376163" r:id="rId23"/>
    <p:sldId id="21473761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2DD-3D4B-422A-9609-C722B4DCFB1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A046-34E8-4C93-AA58-18C0F324E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4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1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8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6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7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0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0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0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C112E-D910-2D47-8074-70C5A4D31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60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17B3-F694-6209-56CB-BA318F919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0F438-2734-B069-C0BB-9E0E753F8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E2325-9C04-9D67-3B1B-397851A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3F85-57FF-1630-5473-DB1B600D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9BB10-782D-E778-E5FF-16CEC21D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6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AD14-727A-6F5A-A1B1-914CE35D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88560-7C34-1E97-06EA-2B2EF245E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C5C9-363C-DF43-E559-9F825212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2A9-09D4-AFD0-F92E-649693F1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98C3-C590-870B-834F-F71AC1CE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C987D-05AB-4F2D-ADB7-5C9562EE0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34F25-FA32-B86F-9F65-0103B1B73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86F13-FED9-56E7-E456-D1A169B1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F6A9B-01AE-8FD1-401C-35710CD3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BBCBA-309C-1968-6B3F-34A7DC47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36A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7E5E-4071-08FE-B090-A2F1DF3A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4" y="2438400"/>
            <a:ext cx="5835869" cy="1636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23EBD-58DD-6CB8-A5D0-0CFEA583E693}"/>
              </a:ext>
            </a:extLst>
          </p:cNvPr>
          <p:cNvSpPr/>
          <p:nvPr userDrawn="1"/>
        </p:nvSpPr>
        <p:spPr>
          <a:xfrm>
            <a:off x="7573617" y="0"/>
            <a:ext cx="46183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80B988-6794-8802-3213-95A5BE604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488" y="4691270"/>
            <a:ext cx="2591351" cy="1572260"/>
          </a:xfrm>
          <a:prstGeom prst="rect">
            <a:avLst/>
          </a:prstGeom>
        </p:spPr>
      </p:pic>
      <p:pic>
        <p:nvPicPr>
          <p:cNvPr id="9" name="Picture 8" descr="A logo for the national health service&#10;&#10;Description automatically generated">
            <a:extLst>
              <a:ext uri="{FF2B5EF4-FFF2-40B4-BE49-F238E27FC236}">
                <a16:creationId xmlns:a16="http://schemas.microsoft.com/office/drawing/2014/main" id="{F7CD4AE1-1251-D180-96F3-F53682BAF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0516" y="634257"/>
            <a:ext cx="2204583" cy="1705841"/>
          </a:xfrm>
          <a:prstGeom prst="rect">
            <a:avLst/>
          </a:prstGeom>
        </p:spPr>
      </p:pic>
      <p:pic>
        <p:nvPicPr>
          <p:cNvPr id="10" name="Picture 9" descr="A logo for a health company">
            <a:extLst>
              <a:ext uri="{FF2B5EF4-FFF2-40B4-BE49-F238E27FC236}">
                <a16:creationId xmlns:a16="http://schemas.microsoft.com/office/drawing/2014/main" id="{554E764B-CD25-4296-CF3F-7A8093DEC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52" y="2783344"/>
            <a:ext cx="3196224" cy="12913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0C60C6-885C-F555-6F2D-3E6B47569EBF}"/>
              </a:ext>
            </a:extLst>
          </p:cNvPr>
          <p:cNvCxnSpPr/>
          <p:nvPr userDrawn="1"/>
        </p:nvCxnSpPr>
        <p:spPr>
          <a:xfrm>
            <a:off x="7573617" y="0"/>
            <a:ext cx="0" cy="6858000"/>
          </a:xfrm>
          <a:prstGeom prst="line">
            <a:avLst/>
          </a:prstGeom>
          <a:ln w="85725">
            <a:solidFill>
              <a:srgbClr val="4A2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C4461FC-1C72-C1DC-85C6-82AB205C6436}"/>
              </a:ext>
            </a:extLst>
          </p:cNvPr>
          <p:cNvSpPr txBox="1"/>
          <p:nvPr userDrawn="1"/>
        </p:nvSpPr>
        <p:spPr>
          <a:xfrm>
            <a:off x="735724" y="5801865"/>
            <a:ext cx="404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venir Next LT Pro" panose="020B0504020202020204" pitchFamily="34" charset="0"/>
              </a:rPr>
              <a:t>#ScottishResearch2024</a:t>
            </a:r>
          </a:p>
        </p:txBody>
      </p:sp>
    </p:spTree>
    <p:extLst>
      <p:ext uri="{BB962C8B-B14F-4D97-AF65-F5344CB8AC3E}">
        <p14:creationId xmlns:p14="http://schemas.microsoft.com/office/powerpoint/2010/main" val="1455196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5CD8-9885-6D80-B794-C7CA8507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20A5E-DA9F-4700-64DD-C7D2A3A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4B7A-170C-330B-E9B1-0A07A85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6E351-F3DD-2358-E6C1-515691BA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BCF0-BE60-73D0-1126-A0333709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1BAD-EDE1-CAEA-5743-82C18D6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7CBDC-6209-6904-74E0-19D9E8B92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7F3E-5A09-2D42-DED5-B22228A7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51DC2-1BD5-31FF-F5DE-3E7C23D0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675A-5B3F-03E0-3146-A2CF8A9C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6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3FD0-5B32-CBBA-EEF4-832049C9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3122-D9F9-B6EF-BFE4-8BB53C080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50574-9FD6-53A1-6ACE-3B52DB8E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8C721-27ED-BC82-83DC-0C90939F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D0B03-4A7D-ADB2-901E-96158EE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DC02F-4631-D019-E4C1-D1DE6418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553B-F1D1-08F2-CBCB-63CB0CAE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BF18-0CB7-B7DC-D61A-85A5EC64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98A3-CBAF-7059-DD40-B68F1D304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CA67-FC82-6B85-6B30-3328E3CC9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1B3BA-CA4F-06DF-0AB1-D1E1AC737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8857F-7619-9DDE-64F6-63F07D9C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01DA1-CAE3-553C-22CA-D2339329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387FA-53A7-BBDD-7C2A-7F28017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3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E248-1EB3-7A05-B3C4-6C91A8DE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843D1-CFD6-83DD-A205-00DB9A2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3289E-C5C0-F17E-E62A-16F65216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05899-E0F2-C3CF-27D1-63236512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1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06BDB-302F-B4E8-27F9-8F44F4D1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50D4D-88DC-8F30-3675-E33DFB3F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C6692-3F07-7B5B-9BEB-05FF5948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2093-6380-18CA-5C3B-91AC6EA2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6A56-5B7D-5F5C-6C93-2925C503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A1A18-3C67-85C3-F33B-DE54E852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2AD4D-C7F3-AB2F-3C40-F0DE5EB8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251AA-4E08-258B-638E-62C7724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611F7-CB44-3F27-14F6-521F1643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EA50-AA51-5B7D-208D-9C54440B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C565D-4503-5438-5C62-5BD9414E7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78121-702A-41B6-01E1-0FF31C6DF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31C7F-9227-069F-857C-58568E56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5AB94-5065-1BE1-8206-BF3DF686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3D4B-8A97-DAB6-8CB6-2F385AE0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2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808-F01E-0501-49AD-3407439C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2C812-A2E6-EEFD-2C35-24E6B117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0D1F-0DD1-6AF6-A5E2-E20771EA1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98FEA8-5873-4441-9964-792E30E337BE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B724-9E6B-AC09-EC6C-588E4121D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257C1-5A69-8FEE-00D8-2273A3CBF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FEB22-91E6-41B9-A6FF-AF79E6BC5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3A48-6336-E51A-3CC3-96308D76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4" y="2911584"/>
            <a:ext cx="5939396" cy="1193800"/>
          </a:xfrm>
        </p:spPr>
        <p:txBody>
          <a:bodyPr>
            <a:normAutofit/>
          </a:bodyPr>
          <a:lstStyle/>
          <a:p>
            <a:r>
              <a:rPr lang="en-GB" dirty="0"/>
              <a:t>Experts with lived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3359C-B88E-80B2-4809-2A2EEF5C9DD5}"/>
              </a:ext>
            </a:extLst>
          </p:cNvPr>
          <p:cNvSpPr txBox="1"/>
          <p:nvPr/>
        </p:nvSpPr>
        <p:spPr>
          <a:xfrm>
            <a:off x="735724" y="4105384"/>
            <a:ext cx="505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A206A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Chair: Prof Debbie Tolson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4A206A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7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1C2F-7566-ADB4-8FB2-5DB539C0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84412"/>
            <a:ext cx="5962784" cy="1162904"/>
          </a:xfrm>
        </p:spPr>
        <p:txBody>
          <a:bodyPr>
            <a:normAutofit/>
          </a:bodyPr>
          <a:lstStyle/>
          <a:p>
            <a:pPr algn="ctr"/>
            <a:r>
              <a:rPr lang="en-GB" sz="4200" dirty="0"/>
              <a:t>My point of view, as a PwP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24CB-07A7-9AFC-54DE-AB3BE54C2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316"/>
            <a:ext cx="5013761" cy="3843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 selfishly want something back!</a:t>
            </a:r>
          </a:p>
          <a:p>
            <a:pPr marL="0" indent="0">
              <a:buNone/>
            </a:pPr>
            <a:r>
              <a:rPr lang="en-GB" dirty="0"/>
              <a:t>Altruistically I want to help others!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For the research: I want to</a:t>
            </a:r>
            <a:endParaRPr lang="en-GB" sz="3200" dirty="0"/>
          </a:p>
          <a:p>
            <a:pPr lvl="1"/>
            <a:r>
              <a:rPr lang="en-GB" sz="2800" dirty="0"/>
              <a:t>understand the hypothesis </a:t>
            </a:r>
          </a:p>
          <a:p>
            <a:pPr lvl="1"/>
            <a:r>
              <a:rPr lang="en-GB" sz="2800" dirty="0"/>
              <a:t>help choose the topic</a:t>
            </a:r>
          </a:p>
          <a:p>
            <a:pPr lvl="1"/>
            <a:r>
              <a:rPr lang="en-GB" sz="2800" dirty="0"/>
              <a:t>be involved in design &amp; execution</a:t>
            </a:r>
          </a:p>
          <a:p>
            <a:pPr lvl="1"/>
            <a:r>
              <a:rPr lang="en-GB" sz="2800" dirty="0"/>
              <a:t>give my data</a:t>
            </a:r>
          </a:p>
          <a:p>
            <a:pPr lvl="1"/>
            <a:r>
              <a:rPr lang="en-GB" sz="2800" dirty="0"/>
              <a:t>understand the results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B8C51249-3922-9DE7-E067-AFE13954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CB48CF-0808-641E-5E78-8A711F63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14" y="5616646"/>
            <a:ext cx="5962784" cy="1162904"/>
          </a:xfrm>
        </p:spPr>
        <p:txBody>
          <a:bodyPr>
            <a:normAutofit/>
          </a:bodyPr>
          <a:lstStyle/>
          <a:p>
            <a:pPr algn="ctr"/>
            <a:r>
              <a:rPr lang="en-GB" sz="4200" b="1" i="1" dirty="0"/>
              <a:t>I WANT IN</a:t>
            </a:r>
            <a:endParaRPr lang="en-US" sz="4200" b="1" i="1" dirty="0"/>
          </a:p>
        </p:txBody>
      </p:sp>
    </p:spTree>
    <p:extLst>
      <p:ext uri="{BB962C8B-B14F-4D97-AF65-F5344CB8AC3E}">
        <p14:creationId xmlns:p14="http://schemas.microsoft.com/office/powerpoint/2010/main" val="32639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1C2F-7566-ADB4-8FB2-5DB539C0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962784" cy="1807305"/>
          </a:xfrm>
        </p:spPr>
        <p:txBody>
          <a:bodyPr>
            <a:normAutofit/>
          </a:bodyPr>
          <a:lstStyle/>
          <a:p>
            <a:r>
              <a:rPr lang="en-GB" sz="4200" dirty="0"/>
              <a:t>Your point of view, as a researcher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24CB-07A7-9AFC-54DE-AB3BE54C2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013761" cy="3843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You want to be a groundbreaker!</a:t>
            </a:r>
          </a:p>
          <a:p>
            <a:pPr marL="0" indent="0">
              <a:buNone/>
            </a:pPr>
            <a:r>
              <a:rPr lang="en-GB" dirty="0"/>
              <a:t>Altruistically you want to help others!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For the research: you want to</a:t>
            </a:r>
          </a:p>
          <a:p>
            <a:pPr lvl="1"/>
            <a:r>
              <a:rPr lang="en-GB" sz="2800" dirty="0"/>
              <a:t>select the participants</a:t>
            </a:r>
          </a:p>
          <a:p>
            <a:pPr lvl="1"/>
            <a:r>
              <a:rPr lang="en-GB" sz="2800" dirty="0"/>
              <a:t>gather lots of data</a:t>
            </a:r>
          </a:p>
          <a:p>
            <a:pPr lvl="1"/>
            <a:r>
              <a:rPr lang="en-GB" sz="2800" dirty="0"/>
              <a:t>identify trends</a:t>
            </a:r>
          </a:p>
          <a:p>
            <a:pPr lvl="1"/>
            <a:r>
              <a:rPr lang="en-GB" sz="2800" dirty="0"/>
              <a:t>analyse results</a:t>
            </a:r>
          </a:p>
          <a:p>
            <a:pPr lvl="1"/>
            <a:r>
              <a:rPr lang="en-GB" sz="2800" dirty="0"/>
              <a:t>make recommendations</a:t>
            </a:r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B8C51249-3922-9DE7-E067-AFE13954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521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720F-333B-D46C-D340-62317C0B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Questions</a:t>
            </a:r>
            <a:endParaRPr lang="en-US" sz="5400"/>
          </a:p>
        </p:txBody>
      </p:sp>
      <p:pic>
        <p:nvPicPr>
          <p:cNvPr id="12" name="Picture 11" descr="Question mark on green pastel background">
            <a:extLst>
              <a:ext uri="{FF2B5EF4-FFF2-40B4-BE49-F238E27FC236}">
                <a16:creationId xmlns:a16="http://schemas.microsoft.com/office/drawing/2014/main" id="{CE244803-563F-E659-EA31-F235DC043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71C5BD-FBE2-6D89-31C6-31176BE8D4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0456" y="2996017"/>
          <a:ext cx="70103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724822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60980422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en-GB" dirty="0"/>
                        <a:t>Patient	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87582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GB" dirty="0"/>
                        <a:t>Why was I rejected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Have we got the right volunteers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24553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GB" dirty="0"/>
                        <a:t>Am I getting better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 the outcomes as expected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945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GB" dirty="0"/>
                        <a:t>Am I stable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Have we got enough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2290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GB" dirty="0"/>
                        <a:t>Am I deteriorating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 there adverse side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5217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GB" dirty="0"/>
                        <a:t>Can I get more of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we implement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18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997A-D439-C47D-DB05-99988640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733" y="176626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Potential Co-Research Projects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" name="Graphic 13" descr="Chat Bubble">
            <a:extLst>
              <a:ext uri="{FF2B5EF4-FFF2-40B4-BE49-F238E27FC236}">
                <a16:creationId xmlns:a16="http://schemas.microsoft.com/office/drawing/2014/main" id="{8D57A3DA-C546-21B1-7D5B-509F16D5C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024" y="2387175"/>
            <a:ext cx="2663825" cy="2663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0DC56-4208-BA86-3F65-9CE324A0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Autofit/>
          </a:bodyPr>
          <a:lstStyle/>
          <a:p>
            <a:r>
              <a:rPr lang="en-GB" sz="2400">
                <a:solidFill>
                  <a:schemeClr val="bg1">
                    <a:alpha val="80000"/>
                  </a:schemeClr>
                </a:solidFill>
              </a:rPr>
              <a:t>How do people react if not chosen</a:t>
            </a:r>
          </a:p>
          <a:p>
            <a:endParaRPr lang="en-GB" sz="24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GB" sz="2400">
                <a:solidFill>
                  <a:schemeClr val="bg1">
                    <a:alpha val="80000"/>
                  </a:schemeClr>
                </a:solidFill>
              </a:rPr>
              <a:t>It’s my body – it’s my data</a:t>
            </a:r>
          </a:p>
          <a:p>
            <a:r>
              <a:rPr lang="en-GB" sz="2400">
                <a:solidFill>
                  <a:schemeClr val="bg1">
                    <a:alpha val="80000"/>
                  </a:schemeClr>
                </a:solidFill>
              </a:rPr>
              <a:t>Patients and their carers want feedback</a:t>
            </a:r>
          </a:p>
          <a:p>
            <a:endParaRPr lang="en-GB" sz="24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GB" sz="2400">
                <a:solidFill>
                  <a:schemeClr val="bg1">
                    <a:alpha val="80000"/>
                  </a:schemeClr>
                </a:solidFill>
              </a:rPr>
              <a:t>Let’s find out!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4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779364" y="2105891"/>
            <a:ext cx="7013575" cy="18698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Co-production with Lived Experience Researchers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067" y="3975728"/>
            <a:ext cx="7844887" cy="1726484"/>
          </a:xfrm>
        </p:spPr>
        <p:txBody>
          <a:bodyPr>
            <a:normAutofit fontScale="92500"/>
          </a:bodyPr>
          <a:lstStyle/>
          <a:p>
            <a:pPr algn="l" eaLnBrk="1" hangingPunct="1">
              <a:spcBef>
                <a:spcPts val="0"/>
              </a:spcBef>
              <a:defRPr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3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Lindsay Kinnaird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Research and Project Coordinator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School of Health in Social Science | @ECREDementia | ed.ac.uk/ecred</a:t>
            </a:r>
          </a:p>
        </p:txBody>
      </p:sp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DB1747-2ECE-934D-A0F7-214E045EE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64" y="1155788"/>
            <a:ext cx="3838147" cy="8308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93C5-3CBA-BE41-9BA8-D19D4ED3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662" y="1440872"/>
            <a:ext cx="7269162" cy="720437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050-B88C-BE4B-98CA-49F5F6FC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662" y="2161309"/>
            <a:ext cx="7943338" cy="417021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Introduction to Edinburgh Centre for Research on the Experience of Dementia (ECRED)</a:t>
            </a:r>
          </a:p>
          <a:p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What is Co-production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Reflection on Co-production in practice </a:t>
            </a:r>
          </a:p>
          <a:p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Some of the structural challenges to Co-production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Moving forward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3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93C5-3CBA-BE41-9BA8-D19D4ED3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662" y="1440872"/>
            <a:ext cx="7269162" cy="955964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Introduction to Edinburgh Centre for Research on the Experience of Dementia (ECRED)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050-B88C-BE4B-98CA-49F5F6FC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662" y="2521526"/>
            <a:ext cx="7943338" cy="387927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Established October 2015 as a social research and learning environment focused on the lived experience of dementia.</a:t>
            </a:r>
          </a:p>
          <a:p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Based in the School of Health in Social Science at University of Edinburgh.</a:t>
            </a:r>
          </a:p>
          <a:p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Wider remit with international and interdisciplinary collaborations that can have a benefit for people living with dementia.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Co-production and working in partnership with people with lived experience key to ECRED’s work.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0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A247-B3D0-45F0-B9CA-8E010950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1069848"/>
            <a:ext cx="4011084" cy="592697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Co-production?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F36A67-EE5F-4667-96B7-4696967C2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8" y="1069975"/>
            <a:ext cx="5056188" cy="50561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7581D-1FA6-47B8-BCF9-E1327F98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1681" y="1662546"/>
            <a:ext cx="4011084" cy="466898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‘with’ or ‘by’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members of the public rather than ‘to’, ‘about’ or ‘for’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working together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people with lived experience and researchers.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Valuing all contributions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without privileging one type of knowledge over another.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Producing the research together and having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co-ownership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Reciprocity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building/maintaining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relationships also important.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29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A247-B3D0-45F0-B9CA-8E010950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1069848"/>
            <a:ext cx="4011084" cy="57884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Reflection on Co-production in practice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F36A67-EE5F-4667-96B7-4696967C2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8" y="1069975"/>
            <a:ext cx="5056188" cy="50561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7581D-1FA6-47B8-BCF9-E1327F98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1681" y="1648691"/>
            <a:ext cx="4011084" cy="46412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BUDDs Group (Better Understanding Dementia Diagnosis) co-produced the “Understanding Dementia Diagnosis during the Covid-19 Pandemic”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group is made up of people with lived experience of dementia and researchers.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BUDDs met regularly throughout the project over a 15 month period using an online platform to work together on the planning, analysis and reporting of the study. </a:t>
            </a:r>
          </a:p>
        </p:txBody>
      </p:sp>
    </p:spTree>
    <p:extLst>
      <p:ext uri="{BB962C8B-B14F-4D97-AF65-F5344CB8AC3E}">
        <p14:creationId xmlns:p14="http://schemas.microsoft.com/office/powerpoint/2010/main" val="36525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A247-B3D0-45F0-B9CA-8E010950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069848"/>
            <a:ext cx="4084319" cy="81437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Reflection on Co-production in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7581D-1FA6-47B8-BCF9-E1327F98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1681" y="1884218"/>
            <a:ext cx="4011084" cy="435032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Created a community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Personal knowledge and understanding of lived experience of dementia and broader aspects of the whole person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Provided an ongoing discussion, review and confirmation throughout the research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Practical aspects and limitations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Outcome and materials enriched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045568-B2B5-4D4F-87F3-7B13863E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8" y="1069975"/>
            <a:ext cx="5056188" cy="5056188"/>
          </a:xfrm>
        </p:spPr>
      </p:pic>
    </p:spTree>
    <p:extLst>
      <p:ext uri="{BB962C8B-B14F-4D97-AF65-F5344CB8AC3E}">
        <p14:creationId xmlns:p14="http://schemas.microsoft.com/office/powerpoint/2010/main" val="195654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8A98EC-2F99-F384-E707-F9735E631054}"/>
              </a:ext>
            </a:extLst>
          </p:cNvPr>
          <p:cNvSpPr txBox="1">
            <a:spLocks/>
          </p:cNvSpPr>
          <p:nvPr/>
        </p:nvSpPr>
        <p:spPr>
          <a:xfrm>
            <a:off x="262001" y="698644"/>
            <a:ext cx="6914507" cy="2129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Margaret McCallion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Scottish Dementia Working Group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(SDWG)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AEFF3B8-D2F0-A010-F740-1725472A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2" y="4803624"/>
            <a:ext cx="4996548" cy="1037942"/>
          </a:xfrm>
          <a:prstGeom prst="rect">
            <a:avLst/>
          </a:prstGeom>
        </p:spPr>
      </p:pic>
      <p:pic>
        <p:nvPicPr>
          <p:cNvPr id="7" name="Picture 6" descr="A person wearing glasses and a pink sweater">
            <a:extLst>
              <a:ext uri="{FF2B5EF4-FFF2-40B4-BE49-F238E27FC236}">
                <a16:creationId xmlns:a16="http://schemas.microsoft.com/office/drawing/2014/main" id="{DC4B8189-B85E-94B9-AE52-F42899B89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379" y="410966"/>
            <a:ext cx="4304620" cy="5671335"/>
          </a:xfrm>
          <a:prstGeom prst="rect">
            <a:avLst/>
          </a:prstGeom>
        </p:spPr>
      </p:pic>
      <p:pic>
        <p:nvPicPr>
          <p:cNvPr id="3" name="Picture 2" descr="A purple flag with white text">
            <a:extLst>
              <a:ext uri="{FF2B5EF4-FFF2-40B4-BE49-F238E27FC236}">
                <a16:creationId xmlns:a16="http://schemas.microsoft.com/office/drawing/2014/main" id="{C744B633-F184-AC5F-12FF-02C4F982B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58" y="4803624"/>
            <a:ext cx="2712380" cy="1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93C5-3CBA-BE41-9BA8-D19D4ED3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662" y="977900"/>
            <a:ext cx="7269162" cy="1143000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Some of the structural challenges to Co-produced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050-B88C-BE4B-98CA-49F5F6FC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662" y="1814945"/>
            <a:ext cx="7943338" cy="4265181"/>
          </a:xfrm>
        </p:spPr>
        <p:txBody>
          <a:bodyPr/>
          <a:lstStyle/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Funding application requirements and timescales</a:t>
            </a:r>
          </a:p>
          <a:p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Creating change within university system</a:t>
            </a:r>
          </a:p>
          <a:p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Short-term contracts and project-to-project working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“On whose terms are we working?”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Dementia Enquirers: people with dementia in the driving seat of research (Dementia Journal 2020 Vol 19(1) 68-73)</a:t>
            </a:r>
            <a:endParaRPr lang="en-US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6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DDD41E-3AB1-4464-8B47-530741C77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12" y="2222500"/>
            <a:ext cx="3903663" cy="390366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44F9E44-2BF7-4324-B3E7-5CE4FFD83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10" y="2222500"/>
            <a:ext cx="4166580" cy="390366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6C8D584-9C73-4EBC-B162-ED10F2CFC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80" y="1127622"/>
            <a:ext cx="7384023" cy="9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93C5-3CBA-BE41-9BA8-D19D4ED3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662" y="977900"/>
            <a:ext cx="7269162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050-B88C-BE4B-98CA-49F5F6FC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662" y="2120901"/>
            <a:ext cx="7943338" cy="3959225"/>
          </a:xfrm>
        </p:spPr>
        <p:txBody>
          <a:bodyPr/>
          <a:lstStyle/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desire to move towards more sustainable approaches to co-production and leadership for people living with dementia in taking their own projects forward. </a:t>
            </a:r>
          </a:p>
          <a:p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embrace the challenges and continue to learn and evolve towards more equitable ways of co-produced dementia research. 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“Researchers will come through our door, instead of us entering through theirs!” Dementia Enquirers: people with dementia in the driving seat of research (Dementia Journal 2020 Vol 19(1) 68-73)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779364" y="2505703"/>
            <a:ext cx="7013575" cy="14700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067" y="4207954"/>
            <a:ext cx="7844887" cy="1470025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spcBef>
                <a:spcPts val="0"/>
              </a:spcBef>
              <a:defRPr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3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Lindsay Kinnaird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3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Research and Project Coordinator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Edinburgh Centre for Research on the Experience of Dementia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School of Health in Social Science | @ECREDementia | ed.ac.uk/ecred</a:t>
            </a:r>
          </a:p>
        </p:txBody>
      </p:sp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DB1747-2ECE-934D-A0F7-214E045EE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64" y="1155788"/>
            <a:ext cx="3838147" cy="8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8A98EC-2F99-F384-E707-F9735E631054}"/>
              </a:ext>
            </a:extLst>
          </p:cNvPr>
          <p:cNvSpPr txBox="1">
            <a:spLocks/>
          </p:cNvSpPr>
          <p:nvPr/>
        </p:nvSpPr>
        <p:spPr>
          <a:xfrm>
            <a:off x="262001" y="698644"/>
            <a:ext cx="6914507" cy="2129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Stuart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Dougall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Scottish Dementia Working Group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(SDWG)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AEFF3B8-D2F0-A010-F740-1725472A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2" y="4803624"/>
            <a:ext cx="4996548" cy="1037942"/>
          </a:xfrm>
          <a:prstGeom prst="rect">
            <a:avLst/>
          </a:prstGeom>
        </p:spPr>
      </p:pic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4446E7C4-FDCC-9937-82C9-3755FC226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078" y="269351"/>
            <a:ext cx="4996547" cy="5638290"/>
          </a:xfrm>
          <a:prstGeom prst="rect">
            <a:avLst/>
          </a:prstGeom>
        </p:spPr>
      </p:pic>
      <p:pic>
        <p:nvPicPr>
          <p:cNvPr id="3" name="Picture 2" descr="A purple flag with white text">
            <a:extLst>
              <a:ext uri="{FF2B5EF4-FFF2-40B4-BE49-F238E27FC236}">
                <a16:creationId xmlns:a16="http://schemas.microsoft.com/office/drawing/2014/main" id="{C744B633-F184-AC5F-12FF-02C4F982B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00" y="4803624"/>
            <a:ext cx="2712380" cy="1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8A98EC-2F99-F384-E707-F9735E631054}"/>
              </a:ext>
            </a:extLst>
          </p:cNvPr>
          <p:cNvSpPr txBox="1">
            <a:spLocks/>
          </p:cNvSpPr>
          <p:nvPr/>
        </p:nvSpPr>
        <p:spPr>
          <a:xfrm>
            <a:off x="262001" y="698644"/>
            <a:ext cx="6914507" cy="2129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Rynagh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Flynn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Scottish Dementia Working Group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(SDWG)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AEFF3B8-D2F0-A010-F740-1725472A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2" y="4803624"/>
            <a:ext cx="4996548" cy="1037942"/>
          </a:xfrm>
          <a:prstGeom prst="rect">
            <a:avLst/>
          </a:prstGeom>
        </p:spPr>
      </p:pic>
      <p:pic>
        <p:nvPicPr>
          <p:cNvPr id="5" name="Picture 4" descr="A person sitting in a chair">
            <a:extLst>
              <a:ext uri="{FF2B5EF4-FFF2-40B4-BE49-F238E27FC236}">
                <a16:creationId xmlns:a16="http://schemas.microsoft.com/office/drawing/2014/main" id="{B56A0B78-2970-19A1-BB2D-051F39F4B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055" y="359595"/>
            <a:ext cx="4488944" cy="5671335"/>
          </a:xfrm>
          <a:prstGeom prst="rect">
            <a:avLst/>
          </a:prstGeom>
        </p:spPr>
      </p:pic>
      <p:pic>
        <p:nvPicPr>
          <p:cNvPr id="3" name="Picture 2" descr="A purple flag with white text">
            <a:extLst>
              <a:ext uri="{FF2B5EF4-FFF2-40B4-BE49-F238E27FC236}">
                <a16:creationId xmlns:a16="http://schemas.microsoft.com/office/drawing/2014/main" id="{C744B633-F184-AC5F-12FF-02C4F982B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58" y="4803624"/>
            <a:ext cx="2712380" cy="1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8A98EC-2F99-F384-E707-F9735E631054}"/>
              </a:ext>
            </a:extLst>
          </p:cNvPr>
          <p:cNvSpPr txBox="1">
            <a:spLocks/>
          </p:cNvSpPr>
          <p:nvPr/>
        </p:nvSpPr>
        <p:spPr>
          <a:xfrm>
            <a:off x="262001" y="698644"/>
            <a:ext cx="6914507" cy="2129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Marion Ritchie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National Dementia Carers Action Network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(NDCAN)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AEFF3B8-D2F0-A010-F740-1725472A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2" y="4803624"/>
            <a:ext cx="4996548" cy="103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802846-4E42-E34F-0425-9461C2737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4240" y="660796"/>
            <a:ext cx="5160098" cy="3368635"/>
          </a:xfrm>
          <a:prstGeom prst="rect">
            <a:avLst/>
          </a:prstGeom>
        </p:spPr>
      </p:pic>
      <p:pic>
        <p:nvPicPr>
          <p:cNvPr id="13" name="Picture 12" descr="A purple and white logo&#10;&#10;Description automatically generated">
            <a:extLst>
              <a:ext uri="{FF2B5EF4-FFF2-40B4-BE49-F238E27FC236}">
                <a16:creationId xmlns:a16="http://schemas.microsoft.com/office/drawing/2014/main" id="{86E66993-8182-7B7E-3ED9-F783D94B8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2415" y="4908137"/>
            <a:ext cx="3041923" cy="16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1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8A98EC-2F99-F384-E707-F9735E631054}"/>
              </a:ext>
            </a:extLst>
          </p:cNvPr>
          <p:cNvSpPr txBox="1">
            <a:spLocks/>
          </p:cNvSpPr>
          <p:nvPr/>
        </p:nvSpPr>
        <p:spPr>
          <a:xfrm>
            <a:off x="262001" y="698644"/>
            <a:ext cx="6914507" cy="2129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Frank O’Hagan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National Dementia Carers Action Network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(NDCAN)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AEFF3B8-D2F0-A010-F740-1725472A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2" y="4803624"/>
            <a:ext cx="4996548" cy="103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802846-4E42-E34F-0425-9461C2737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792" y="1025638"/>
            <a:ext cx="5160098" cy="3854147"/>
          </a:xfrm>
          <a:prstGeom prst="rect">
            <a:avLst/>
          </a:prstGeom>
        </p:spPr>
      </p:pic>
      <p:pic>
        <p:nvPicPr>
          <p:cNvPr id="13" name="Picture 12" descr="A purple and white logo&#10;&#10;Description automatically generated">
            <a:extLst>
              <a:ext uri="{FF2B5EF4-FFF2-40B4-BE49-F238E27FC236}">
                <a16:creationId xmlns:a16="http://schemas.microsoft.com/office/drawing/2014/main" id="{86E66993-8182-7B7E-3ED9-F783D94B8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967" y="4281413"/>
            <a:ext cx="3041923" cy="16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8A98EC-2F99-F384-E707-F9735E631054}"/>
              </a:ext>
            </a:extLst>
          </p:cNvPr>
          <p:cNvSpPr txBox="1">
            <a:spLocks/>
          </p:cNvSpPr>
          <p:nvPr/>
        </p:nvSpPr>
        <p:spPr>
          <a:xfrm>
            <a:off x="262001" y="698644"/>
            <a:ext cx="6914507" cy="2129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Elaine Deehan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National Dementia Carers Action Network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(NDCAN)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AEFF3B8-D2F0-A010-F740-1725472A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2" y="4803624"/>
            <a:ext cx="4996548" cy="1037942"/>
          </a:xfrm>
          <a:prstGeom prst="rect">
            <a:avLst/>
          </a:prstGeom>
        </p:spPr>
      </p:pic>
      <p:pic>
        <p:nvPicPr>
          <p:cNvPr id="5" name="Picture 4" descr="A person standing in front of a blue sign">
            <a:extLst>
              <a:ext uri="{FF2B5EF4-FFF2-40B4-BE49-F238E27FC236}">
                <a16:creationId xmlns:a16="http://schemas.microsoft.com/office/drawing/2014/main" id="{20802846-4E42-E34F-0425-9461C2737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92" y="552587"/>
            <a:ext cx="5160098" cy="4800250"/>
          </a:xfrm>
          <a:prstGeom prst="rect">
            <a:avLst/>
          </a:prstGeom>
        </p:spPr>
      </p:pic>
      <p:pic>
        <p:nvPicPr>
          <p:cNvPr id="13" name="Picture 12" descr="A purple and white logo&#10;&#10;Description automatically generated">
            <a:extLst>
              <a:ext uri="{FF2B5EF4-FFF2-40B4-BE49-F238E27FC236}">
                <a16:creationId xmlns:a16="http://schemas.microsoft.com/office/drawing/2014/main" id="{86E66993-8182-7B7E-3ED9-F783D94B8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2415" y="4908137"/>
            <a:ext cx="3041923" cy="16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AE01-9A69-549A-05C0-9A81CCE4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 anchor="ctr">
            <a:normAutofit/>
          </a:bodyPr>
          <a:lstStyle/>
          <a:p>
            <a:r>
              <a:rPr lang="en-GB" sz="4400" dirty="0"/>
              <a:t>Stephen Brannan</a:t>
            </a:r>
            <a:br>
              <a:rPr lang="en-GB" sz="4400" dirty="0"/>
            </a:br>
            <a:br>
              <a:rPr lang="en-GB" sz="2800" dirty="0"/>
            </a:br>
            <a:r>
              <a:rPr lang="en-GB" sz="2800" dirty="0"/>
              <a:t>Public Patient Involvement</a:t>
            </a:r>
            <a:br>
              <a:rPr lang="en-GB" sz="2800" dirty="0"/>
            </a:br>
            <a:r>
              <a:rPr lang="en-GB" sz="2800" dirty="0"/>
              <a:t>In Parkinson’s research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67498-6D39-B6A2-F84A-57DE0C170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949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D692-4676-C9A8-4CFA-EF35F78F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9044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did I get here?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2E7C2-1CD8-8505-30A0-0F9BA0E1FFB7}"/>
              </a:ext>
            </a:extLst>
          </p:cNvPr>
          <p:cNvSpPr txBox="1"/>
          <p:nvPr/>
        </p:nvSpPr>
        <p:spPr>
          <a:xfrm>
            <a:off x="1145490" y="2515845"/>
            <a:ext cx="5863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DUNDEE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45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Widescreen</PresentationFormat>
  <Paragraphs>157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Avenir Next LT Pro</vt:lpstr>
      <vt:lpstr>Calibri</vt:lpstr>
      <vt:lpstr>Source Sans Pro</vt:lpstr>
      <vt:lpstr>Office Theme</vt:lpstr>
      <vt:lpstr>Experts with lived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Stephen Brannan  Public Patient Involvement In Parkinson’s research</vt:lpstr>
      <vt:lpstr>How did I get here?</vt:lpstr>
      <vt:lpstr>My point of view, as a PwP</vt:lpstr>
      <vt:lpstr>Your point of view, as a researcher</vt:lpstr>
      <vt:lpstr>Questions</vt:lpstr>
      <vt:lpstr>Potential Co-Research Projects</vt:lpstr>
      <vt:lpstr>Co-production with Lived Experience Researchers</vt:lpstr>
      <vt:lpstr>Presentation outline</vt:lpstr>
      <vt:lpstr>Introduction to Edinburgh Centre for Research on the Experience of Dementia (ECRED)</vt:lpstr>
      <vt:lpstr>What is Co-production?</vt:lpstr>
      <vt:lpstr>Reflection on Co-production in practice </vt:lpstr>
      <vt:lpstr>Reflection on Co-production in practice</vt:lpstr>
      <vt:lpstr>Some of the structural challenges to Co-produced research</vt:lpstr>
      <vt:lpstr>PowerPoint Presentation</vt:lpstr>
      <vt:lpstr>Moving forward</vt:lpstr>
      <vt:lpstr>Thank you</vt:lpstr>
    </vt:vector>
  </TitlesOfParts>
  <Company>NHS Tayside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Experts with lived experience</dc:title>
  <dc:creator>Helen Davidson</dc:creator>
  <cp:lastModifiedBy>Helen Davidson</cp:lastModifiedBy>
  <cp:revision>1</cp:revision>
  <dcterms:created xsi:type="dcterms:W3CDTF">2024-07-04T11:23:49Z</dcterms:created>
  <dcterms:modified xsi:type="dcterms:W3CDTF">2024-07-04T11:24:05Z</dcterms:modified>
</cp:coreProperties>
</file>